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308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1" r:id="rId12"/>
    <p:sldId id="300" r:id="rId13"/>
    <p:sldId id="302" r:id="rId14"/>
    <p:sldId id="304" r:id="rId15"/>
    <p:sldId id="303" r:id="rId16"/>
    <p:sldId id="312" r:id="rId17"/>
    <p:sldId id="305" r:id="rId18"/>
    <p:sldId id="306" r:id="rId19"/>
    <p:sldId id="311" r:id="rId20"/>
    <p:sldId id="313" r:id="rId21"/>
    <p:sldId id="314" r:id="rId22"/>
    <p:sldId id="318" r:id="rId23"/>
    <p:sldId id="320" r:id="rId24"/>
    <p:sldId id="315" r:id="rId25"/>
    <p:sldId id="316" r:id="rId26"/>
    <p:sldId id="317" r:id="rId27"/>
    <p:sldId id="319" r:id="rId28"/>
    <p:sldId id="278" r:id="rId29"/>
    <p:sldId id="279" r:id="rId30"/>
    <p:sldId id="280" r:id="rId31"/>
    <p:sldId id="282" r:id="rId32"/>
    <p:sldId id="286" r:id="rId33"/>
    <p:sldId id="284" r:id="rId34"/>
    <p:sldId id="288" r:id="rId35"/>
    <p:sldId id="310" r:id="rId36"/>
    <p:sldId id="291" r:id="rId37"/>
    <p:sldId id="290" r:id="rId38"/>
    <p:sldId id="307" r:id="rId39"/>
    <p:sldId id="309" r:id="rId40"/>
    <p:sldId id="276" r:id="rId41"/>
    <p:sldId id="27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076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3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6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510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7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7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24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35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4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3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5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6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1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0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8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2535" y="1999677"/>
            <a:ext cx="5876990" cy="2129512"/>
          </a:xfrm>
        </p:spPr>
        <p:txBody>
          <a:bodyPr anchor="ctr">
            <a:normAutofit/>
          </a:bodyPr>
          <a:lstStyle/>
          <a:p>
            <a:pPr algn="ctr"/>
            <a:r>
              <a:rPr lang="pt-BR" sz="3600" b="1" dirty="0"/>
              <a:t>Sistema de controle de atitude para satélite</a:t>
            </a:r>
            <a:br>
              <a:rPr lang="pt-BR" sz="3600" b="1" dirty="0"/>
            </a:br>
            <a:r>
              <a:rPr lang="pt-BR" sz="3600" b="1" dirty="0"/>
              <a:t>CubeSat</a:t>
            </a:r>
            <a:endParaRPr lang="pt-BR" sz="4000" cap="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8063" y="5140444"/>
            <a:ext cx="4180586" cy="124182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pt-BR" cap="none" dirty="0" smtClean="0"/>
              <a:t>Augusto </a:t>
            </a:r>
            <a:r>
              <a:rPr lang="pt-BR" cap="none" dirty="0" err="1" smtClean="0"/>
              <a:t>Bonangelo</a:t>
            </a:r>
            <a:r>
              <a:rPr lang="pt-BR" cap="none" dirty="0" smtClean="0"/>
              <a:t> Costa </a:t>
            </a:r>
            <a:r>
              <a:rPr lang="pt-BR" dirty="0" smtClean="0"/>
              <a:t>– 09.02052-7</a:t>
            </a:r>
          </a:p>
          <a:p>
            <a:pPr algn="r"/>
            <a:r>
              <a:rPr lang="pt-BR" cap="none" dirty="0" smtClean="0"/>
              <a:t>Felipe Ramos De Faria </a:t>
            </a:r>
            <a:r>
              <a:rPr lang="pt-BR" dirty="0" smtClean="0"/>
              <a:t>– 10.00691-5</a:t>
            </a:r>
          </a:p>
          <a:p>
            <a:pPr algn="r"/>
            <a:r>
              <a:rPr lang="pt-BR" cap="none" dirty="0" smtClean="0"/>
              <a:t>William </a:t>
            </a:r>
            <a:r>
              <a:rPr lang="pt-BR" cap="none" dirty="0" err="1" smtClean="0"/>
              <a:t>Mazi</a:t>
            </a:r>
            <a:r>
              <a:rPr lang="pt-BR" cap="none" dirty="0" smtClean="0"/>
              <a:t> </a:t>
            </a:r>
            <a:r>
              <a:rPr lang="pt-BR" dirty="0" smtClean="0"/>
              <a:t>– 10.00308-8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" y="477693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b="1" dirty="0">
                <a:latin typeface="NimbusSanL-Bold"/>
              </a:rPr>
              <a:t>Instituto Mauá de Tecnologia</a:t>
            </a:r>
          </a:p>
          <a:p>
            <a:pPr algn="ctr"/>
            <a:r>
              <a:rPr lang="pt-BR" sz="1350" b="1" dirty="0">
                <a:latin typeface="NimbusSanL-Bold"/>
              </a:rPr>
              <a:t>Escola de Engenharia Mauá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42739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 smtClean="0"/>
              <a:t>Placa de controle</a:t>
            </a:r>
            <a:br>
              <a:rPr lang="pt-BR" dirty="0" smtClean="0"/>
            </a:br>
            <a:r>
              <a:rPr lang="pt-BR" sz="3200" dirty="0" smtClean="0">
                <a:solidFill>
                  <a:srgbClr val="0070C0"/>
                </a:solidFill>
              </a:rPr>
              <a:t>Barramento de alimentação</a:t>
            </a:r>
            <a:endParaRPr lang="pt-BR" sz="3200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 descr="Barra_pino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2054313"/>
            <a:ext cx="6126480" cy="42780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</a:t>
            </a:r>
            <a:endParaRPr lang="pt-BR" dirty="0"/>
          </a:p>
        </p:txBody>
      </p:sp>
      <p:pic>
        <p:nvPicPr>
          <p:cNvPr id="4" name="Espaço Reservado para Conteúdo 3" descr="Placa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129" y="1449597"/>
            <a:ext cx="5453742" cy="47974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acionamento do motor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206491" cy="3541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Microcontrolador</a:t>
            </a:r>
          </a:p>
          <a:p>
            <a:r>
              <a:rPr lang="pt-BR" dirty="0" smtClean="0"/>
              <a:t>Drive de acionamento do motor</a:t>
            </a:r>
          </a:p>
          <a:p>
            <a:r>
              <a:rPr lang="pt-BR" dirty="0" smtClean="0"/>
              <a:t>Regulador de tensão</a:t>
            </a:r>
          </a:p>
          <a:p>
            <a:r>
              <a:rPr lang="pt-BR" dirty="0" smtClean="0"/>
              <a:t>Divisor de tensão</a:t>
            </a:r>
          </a:p>
          <a:p>
            <a:r>
              <a:rPr lang="pt-BR" dirty="0" smtClean="0"/>
              <a:t>Medidor de corrente</a:t>
            </a:r>
          </a:p>
          <a:p>
            <a:r>
              <a:rPr lang="pt-BR" dirty="0" smtClean="0"/>
              <a:t>Barramento de comunicação e alimentação</a:t>
            </a:r>
          </a:p>
          <a:p>
            <a:endParaRPr lang="pt-BR" dirty="0"/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41064" y="2148846"/>
            <a:ext cx="4004869" cy="39123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Microcontrolador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79" y="2508231"/>
            <a:ext cx="8830491" cy="22074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divisor de tensão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677" y="1927399"/>
            <a:ext cx="6330646" cy="47085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drive de acionamento do motor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571" y="2011680"/>
            <a:ext cx="8072859" cy="37751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Medidor de corrente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9919" y="1944207"/>
            <a:ext cx="3744163" cy="46843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medidor de corrente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3220" y="2063931"/>
            <a:ext cx="7117560" cy="39420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 smtClean="0"/>
              <a:t>Placa de acionamento do motor</a:t>
            </a:r>
            <a:br>
              <a:rPr lang="pt-BR" dirty="0" smtClean="0"/>
            </a:br>
            <a:r>
              <a:rPr lang="pt-BR" sz="3100" dirty="0" smtClean="0">
                <a:solidFill>
                  <a:srgbClr val="0070C0"/>
                </a:solidFill>
              </a:rPr>
              <a:t>barramento de comunicação e alimentação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127" y="3031781"/>
            <a:ext cx="7873746" cy="2219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 smtClean="0"/>
              <a:t>Placa de acionamento do motor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5" name="Espaço Reservado para Conteúdo 4" descr="IMG_20150813_165902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702" t="14312" r="17355" b="11032"/>
          <a:stretch>
            <a:fillRect/>
          </a:stretch>
        </p:blipFill>
        <p:spPr>
          <a:xfrm>
            <a:off x="1698171" y="1743247"/>
            <a:ext cx="5747658" cy="480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err="1"/>
              <a:t>CubeSats</a:t>
            </a:r>
            <a:r>
              <a:rPr lang="pt-BR" dirty="0"/>
              <a:t> (Cube-</a:t>
            </a:r>
            <a:r>
              <a:rPr lang="pt-BR" dirty="0" err="1"/>
              <a:t>Satellite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60" y="1416676"/>
            <a:ext cx="7429499" cy="4374525"/>
          </a:xfrm>
        </p:spPr>
        <p:txBody>
          <a:bodyPr>
            <a:normAutofit/>
          </a:bodyPr>
          <a:lstStyle/>
          <a:p>
            <a:r>
              <a:rPr lang="pt-BR" dirty="0" smtClean="0"/>
              <a:t>Inicio: 1999</a:t>
            </a:r>
          </a:p>
          <a:p>
            <a:r>
              <a:rPr lang="pt-BR" dirty="0" smtClean="0"/>
              <a:t>Stanford </a:t>
            </a:r>
            <a:r>
              <a:rPr lang="pt-BR" dirty="0" err="1" smtClean="0"/>
              <a:t>University</a:t>
            </a:r>
            <a:r>
              <a:rPr lang="pt-BR" dirty="0" smtClean="0"/>
              <a:t> e </a:t>
            </a:r>
            <a:r>
              <a:rPr lang="pt-BR" dirty="0" err="1" smtClean="0"/>
              <a:t>California</a:t>
            </a:r>
            <a:r>
              <a:rPr lang="pt-BR" dirty="0" smtClean="0"/>
              <a:t> </a:t>
            </a:r>
            <a:r>
              <a:rPr lang="pt-BR" dirty="0" err="1" smtClean="0"/>
              <a:t>Polytechnic</a:t>
            </a:r>
            <a:r>
              <a:rPr lang="pt-BR" dirty="0" smtClean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 (Cal </a:t>
            </a:r>
            <a:r>
              <a:rPr lang="pt-BR" dirty="0" err="1" smtClean="0"/>
              <a:t>Poly</a:t>
            </a:r>
            <a:r>
              <a:rPr lang="pt-BR" dirty="0" smtClean="0"/>
              <a:t>)</a:t>
            </a:r>
          </a:p>
          <a:p>
            <a:r>
              <a:rPr lang="pt-BR" dirty="0" smtClean="0"/>
              <a:t>Forma: Cubo</a:t>
            </a:r>
          </a:p>
          <a:p>
            <a:r>
              <a:rPr lang="pt-BR" dirty="0" smtClean="0"/>
              <a:t>Arestas: 100 mm</a:t>
            </a:r>
          </a:p>
          <a:p>
            <a:r>
              <a:rPr lang="pt-BR" dirty="0" smtClean="0"/>
              <a:t>Massa: até 1330 g</a:t>
            </a:r>
          </a:p>
          <a:p>
            <a:r>
              <a:rPr lang="pt-BR" dirty="0" smtClean="0"/>
              <a:t>U – Unit</a:t>
            </a:r>
          </a:p>
          <a:p>
            <a:r>
              <a:rPr lang="pt-BR" dirty="0" smtClean="0"/>
              <a:t>Tipos comuns: 1U, 2U, 3U, 6U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92" y="2726040"/>
            <a:ext cx="3504245" cy="2334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8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8" y="234054"/>
            <a:ext cx="7429499" cy="1324582"/>
          </a:xfrm>
        </p:spPr>
        <p:txBody>
          <a:bodyPr anchor="t">
            <a:normAutofit/>
          </a:bodyPr>
          <a:lstStyle/>
          <a:p>
            <a:pPr algn="ctr"/>
            <a:r>
              <a:rPr lang="pt-BR" sz="2800" dirty="0" smtClean="0"/>
              <a:t>Topologia dos  </a:t>
            </a:r>
            <a:r>
              <a:rPr lang="pt-BR" sz="2800" dirty="0" smtClean="0"/>
              <a:t>dspic33ep32MC202/502</a:t>
            </a:r>
            <a:endParaRPr lang="pt-BR" sz="28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18" y="1244987"/>
            <a:ext cx="6906346" cy="5415295"/>
          </a:xfrm>
        </p:spPr>
      </p:pic>
    </p:spTree>
    <p:extLst>
      <p:ext uri="{BB962C8B-B14F-4D97-AF65-F5344CB8AC3E}">
        <p14:creationId xmlns:p14="http://schemas.microsoft.com/office/powerpoint/2010/main" val="8090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Rede </a:t>
            </a:r>
            <a:r>
              <a:rPr lang="pt-BR" dirty="0" smtClean="0"/>
              <a:t>I²C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19716" y="1815003"/>
            <a:ext cx="7102185" cy="1728297"/>
          </a:xfrm>
        </p:spPr>
        <p:txBody>
          <a:bodyPr>
            <a:normAutofit/>
          </a:bodyPr>
          <a:lstStyle/>
          <a:p>
            <a:r>
              <a:rPr lang="pt-BR" dirty="0"/>
              <a:t>B</a:t>
            </a:r>
            <a:r>
              <a:rPr lang="pt-BR" dirty="0" smtClean="0"/>
              <a:t>arramento </a:t>
            </a:r>
            <a:r>
              <a:rPr lang="pt-BR" dirty="0"/>
              <a:t>mais utilizado para nano satélites, devido ao seu baixo consumo </a:t>
            </a:r>
            <a:r>
              <a:rPr lang="pt-BR" dirty="0" smtClean="0"/>
              <a:t>de energia</a:t>
            </a:r>
          </a:p>
          <a:p>
            <a:r>
              <a:rPr lang="pt-BR" dirty="0" smtClean="0"/>
              <a:t>Está disponível </a:t>
            </a:r>
            <a:r>
              <a:rPr lang="pt-BR" dirty="0"/>
              <a:t>na maioria dos µ</a:t>
            </a:r>
            <a:r>
              <a:rPr lang="pt-BR" dirty="0" smtClean="0"/>
              <a:t>controladores</a:t>
            </a:r>
            <a:r>
              <a:rPr lang="pt-BR" dirty="0"/>
              <a:t>.</a:t>
            </a:r>
          </a:p>
        </p:txBody>
      </p:sp>
      <p:pic>
        <p:nvPicPr>
          <p:cNvPr id="1026" name="Picture 2" descr="http://4.bp.blogspot.com/-KC6gaQyEO1c/VWyXPnyRaNI/AAAAAAAAHqU/Bt_oCHsV9-s/s1600/USI%2BConex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3720955"/>
            <a:ext cx="58578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Driver DRV8313</a:t>
            </a:r>
            <a:endParaRPr lang="pt-BR" dirty="0"/>
          </a:p>
        </p:txBody>
      </p:sp>
      <p:pic>
        <p:nvPicPr>
          <p:cNvPr id="6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" y="2330260"/>
            <a:ext cx="3659187" cy="1762911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31714" t="62148" r="17714" b="18212"/>
          <a:stretch/>
        </p:blipFill>
        <p:spPr>
          <a:xfrm>
            <a:off x="244449" y="4702629"/>
            <a:ext cx="8770133" cy="19158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48857" t="21683" r="35143" b="53767"/>
          <a:stretch/>
        </p:blipFill>
        <p:spPr>
          <a:xfrm>
            <a:off x="5370286" y="1857829"/>
            <a:ext cx="243840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100" y="0"/>
            <a:ext cx="7429499" cy="1478570"/>
          </a:xfrm>
        </p:spPr>
        <p:txBody>
          <a:bodyPr/>
          <a:lstStyle/>
          <a:p>
            <a:pPr algn="ctr"/>
            <a:r>
              <a:rPr lang="pt-PT" dirty="0"/>
              <a:t>comutação do motor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8" y="1478570"/>
            <a:ext cx="3790404" cy="3980656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58" y="2102297"/>
            <a:ext cx="4106568" cy="25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0523" y="0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Diagrama do Programa</a:t>
            </a:r>
            <a:br>
              <a:rPr lang="pt-BR" dirty="0" smtClean="0"/>
            </a:br>
            <a:r>
              <a:rPr lang="pt-BR" dirty="0" smtClean="0"/>
              <a:t>Placa de Controle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91" y="1267307"/>
            <a:ext cx="3417418" cy="534582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34347" t="15576" r="30799" b="39303"/>
          <a:stretch/>
        </p:blipFill>
        <p:spPr>
          <a:xfrm>
            <a:off x="3579672" y="2888342"/>
            <a:ext cx="4780556" cy="38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1696" y="88582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Interrupções da Placa de Controle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0" y="1754190"/>
            <a:ext cx="4475596" cy="506637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83010" b="48857"/>
          <a:stretch/>
        </p:blipFill>
        <p:spPr>
          <a:xfrm>
            <a:off x="5859070" y="1754190"/>
            <a:ext cx="2330367" cy="43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3714" y="182862"/>
            <a:ext cx="3656409" cy="221199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Diagrama do Programa</a:t>
            </a:r>
            <a:br>
              <a:rPr lang="pt-BR" dirty="0"/>
            </a:br>
            <a:r>
              <a:rPr lang="pt-BR" dirty="0"/>
              <a:t>Placa de </a:t>
            </a:r>
            <a:r>
              <a:rPr lang="pt-BR" dirty="0" smtClean="0"/>
              <a:t>ACIONAMENTO DO MOTOR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06" y="153605"/>
            <a:ext cx="3395436" cy="65225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30699" t="9628" r="26666" b="36667"/>
          <a:stretch/>
        </p:blipFill>
        <p:spPr>
          <a:xfrm>
            <a:off x="0" y="2915074"/>
            <a:ext cx="5008336" cy="3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6002" y="168575"/>
            <a:ext cx="7429499" cy="1478570"/>
          </a:xfrm>
        </p:spPr>
        <p:txBody>
          <a:bodyPr anchor="t"/>
          <a:lstStyle/>
          <a:p>
            <a:pPr algn="ctr"/>
            <a:r>
              <a:rPr lang="pt-BR" dirty="0" smtClean="0"/>
              <a:t>Interrupções da Placa </a:t>
            </a:r>
            <a:r>
              <a:rPr lang="pt-BR" dirty="0"/>
              <a:t>de ACIONAMENTO DO MOTOR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915023"/>
            <a:ext cx="7431313" cy="47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Conjunto Motor / roda de reação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09261" y="1859611"/>
            <a:ext cx="4323095" cy="4588411"/>
          </a:xfrm>
        </p:spPr>
      </p:pic>
    </p:spTree>
    <p:extLst>
      <p:ext uri="{BB962C8B-B14F-4D97-AF65-F5344CB8AC3E}">
        <p14:creationId xmlns:p14="http://schemas.microsoft.com/office/powerpoint/2010/main" val="23940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/>
              <a:t>Motor</a:t>
            </a:r>
            <a:br>
              <a:rPr lang="pt-BR" dirty="0"/>
            </a:br>
            <a:r>
              <a:rPr lang="pt-BR" sz="3200" dirty="0">
                <a:solidFill>
                  <a:srgbClr val="0070C0"/>
                </a:solidFill>
              </a:rPr>
              <a:t>Tipo: </a:t>
            </a:r>
            <a:r>
              <a:rPr lang="pt-BR" sz="3200" dirty="0" err="1">
                <a:solidFill>
                  <a:srgbClr val="0070C0"/>
                </a:solidFill>
              </a:rPr>
              <a:t>Brushless</a:t>
            </a:r>
            <a:r>
              <a:rPr lang="pt-BR" sz="3200" dirty="0">
                <a:solidFill>
                  <a:srgbClr val="0070C0"/>
                </a:solidFill>
              </a:rPr>
              <a:t> </a:t>
            </a:r>
            <a:r>
              <a:rPr lang="pt-BR" sz="3200" dirty="0" err="1">
                <a:solidFill>
                  <a:srgbClr val="0070C0"/>
                </a:solidFill>
              </a:rPr>
              <a:t>Direct</a:t>
            </a:r>
            <a:r>
              <a:rPr lang="pt-BR" sz="3200" dirty="0">
                <a:solidFill>
                  <a:srgbClr val="0070C0"/>
                </a:solidFill>
              </a:rPr>
              <a:t> </a:t>
            </a:r>
            <a:r>
              <a:rPr lang="pt-BR" sz="3200" dirty="0" err="1">
                <a:solidFill>
                  <a:srgbClr val="0070C0"/>
                </a:solidFill>
              </a:rPr>
              <a:t>Current</a:t>
            </a:r>
            <a:r>
              <a:rPr lang="pt-BR" sz="3200" dirty="0">
                <a:solidFill>
                  <a:srgbClr val="0070C0"/>
                </a:solidFill>
              </a:rPr>
              <a:t> Motor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/>
          </a:bodyPr>
          <a:lstStyle/>
          <a:p>
            <a:r>
              <a:rPr lang="pt-BR" dirty="0" smtClean="0"/>
              <a:t>Costumeiramente, </a:t>
            </a:r>
            <a:r>
              <a:rPr lang="pt-BR" dirty="0" err="1" smtClean="0"/>
              <a:t>CubeSats</a:t>
            </a:r>
            <a:r>
              <a:rPr lang="pt-BR" dirty="0" smtClean="0"/>
              <a:t> utilizam motores de corrente contínua sem escovas (</a:t>
            </a:r>
            <a:r>
              <a:rPr lang="pt-BR" i="1" dirty="0" err="1" smtClean="0"/>
              <a:t>brushless</a:t>
            </a:r>
            <a:r>
              <a:rPr lang="pt-BR" i="1" dirty="0" smtClean="0"/>
              <a:t> </a:t>
            </a:r>
            <a:r>
              <a:rPr lang="pt-BR" i="1" dirty="0" err="1" smtClean="0"/>
              <a:t>direct</a:t>
            </a:r>
            <a:r>
              <a:rPr lang="pt-BR" i="1" dirty="0" smtClean="0"/>
              <a:t> </a:t>
            </a:r>
            <a:r>
              <a:rPr lang="pt-BR" i="1" dirty="0" err="1" smtClean="0"/>
              <a:t>current</a:t>
            </a:r>
            <a:r>
              <a:rPr lang="pt-BR" i="1" dirty="0" smtClean="0"/>
              <a:t> motor </a:t>
            </a:r>
            <a:r>
              <a:rPr lang="pt-BR" dirty="0" smtClean="0"/>
              <a:t>– BLDC).</a:t>
            </a:r>
          </a:p>
          <a:p>
            <a:r>
              <a:rPr lang="pt-BR" dirty="0" smtClean="0"/>
              <a:t>A </a:t>
            </a:r>
            <a:r>
              <a:rPr lang="pt-BR" dirty="0"/>
              <a:t>NASA recomenda o uso de motores </a:t>
            </a:r>
            <a:r>
              <a:rPr lang="pt-BR" dirty="0" smtClean="0"/>
              <a:t>desse tipo </a:t>
            </a:r>
            <a:r>
              <a:rPr lang="pt-BR" dirty="0"/>
              <a:t>para aplicações </a:t>
            </a:r>
            <a:r>
              <a:rPr lang="pt-BR" dirty="0" smtClean="0"/>
              <a:t>aeroespaciais.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3086" y="2671060"/>
            <a:ext cx="4128484" cy="26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56058" y="1378039"/>
            <a:ext cx="3658792" cy="4413161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/>
              <a:t>O objetivo deste estudo é projetar e construir o sistema de controle de atitude para um satélite do tipo CubeSat</a:t>
            </a:r>
            <a:r>
              <a:rPr lang="pt-BR" dirty="0" smtClean="0"/>
              <a:t>.</a:t>
            </a:r>
          </a:p>
          <a:p>
            <a:r>
              <a:rPr lang="pt-BR" dirty="0"/>
              <a:t>desenvolver um sistema de controle de atitude para um satélite do tipo CubeSat, utilizando rodas de reação</a:t>
            </a:r>
            <a:r>
              <a:rPr lang="pt-BR" dirty="0" smtClean="0"/>
              <a:t>;</a:t>
            </a:r>
          </a:p>
          <a:p>
            <a:r>
              <a:rPr lang="pt-BR" dirty="0"/>
              <a:t>desenvolver placas de circuitos eletrônicos que permitam a aquisição de </a:t>
            </a:r>
            <a:r>
              <a:rPr lang="pt-BR" dirty="0" smtClean="0"/>
              <a:t>dados de </a:t>
            </a:r>
            <a:r>
              <a:rPr lang="pt-BR" dirty="0"/>
              <a:t>posicionamento, a comunicação entre micro controladores e o controle dos motores</a:t>
            </a:r>
            <a:r>
              <a:rPr lang="pt-BR" dirty="0" smtClean="0"/>
              <a:t>;</a:t>
            </a:r>
          </a:p>
          <a:p>
            <a:r>
              <a:rPr lang="pt-BR" dirty="0"/>
              <a:t>desenvolver um </a:t>
            </a:r>
            <a:r>
              <a:rPr lang="pt-BR" i="1" dirty="0"/>
              <a:t>firmware </a:t>
            </a:r>
            <a:r>
              <a:rPr lang="pt-BR" dirty="0"/>
              <a:t>que possa interpretar os dados de posicionamento </a:t>
            </a:r>
            <a:r>
              <a:rPr lang="pt-BR" dirty="0" smtClean="0"/>
              <a:t>e efetuar </a:t>
            </a:r>
            <a:r>
              <a:rPr lang="pt-BR" dirty="0"/>
              <a:t>o controle de atitude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r="5995"/>
          <a:stretch/>
        </p:blipFill>
        <p:spPr>
          <a:xfrm>
            <a:off x="4514850" y="1378039"/>
            <a:ext cx="3850779" cy="44131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9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/>
              <a:t>Motor</a:t>
            </a:r>
            <a:br>
              <a:rPr lang="pt-BR" dirty="0"/>
            </a:br>
            <a:r>
              <a:rPr lang="pt-BR" sz="3200" dirty="0">
                <a:solidFill>
                  <a:srgbClr val="0070C0"/>
                </a:solidFill>
              </a:rPr>
              <a:t>Tamanho: Compacto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1841679"/>
            <a:ext cx="3658792" cy="3949521"/>
          </a:xfrm>
        </p:spPr>
        <p:txBody>
          <a:bodyPr anchor="ctr">
            <a:normAutofit fontScale="92500" lnSpcReduction="10000"/>
          </a:bodyPr>
          <a:lstStyle/>
          <a:p>
            <a:r>
              <a:rPr lang="pt-BR" dirty="0" smtClean="0"/>
              <a:t>O </a:t>
            </a:r>
            <a:r>
              <a:rPr lang="pt-BR" dirty="0"/>
              <a:t>tamanho do motor também é um fator limitante pois o espaço dentro de </a:t>
            </a:r>
            <a:r>
              <a:rPr lang="pt-BR" dirty="0" smtClean="0"/>
              <a:t>um CubeSat </a:t>
            </a:r>
            <a:r>
              <a:rPr lang="pt-BR" dirty="0"/>
              <a:t>é extremamente </a:t>
            </a:r>
            <a:r>
              <a:rPr lang="pt-BR" dirty="0" smtClean="0"/>
              <a:t>limitado.</a:t>
            </a:r>
          </a:p>
          <a:p>
            <a:r>
              <a:rPr lang="pt-BR" dirty="0" smtClean="0"/>
              <a:t>Quanto </a:t>
            </a:r>
            <a:r>
              <a:rPr lang="pt-BR" dirty="0"/>
              <a:t>menor o tamanho dos motores, mais fácil </a:t>
            </a:r>
            <a:r>
              <a:rPr lang="pt-BR" dirty="0" smtClean="0"/>
              <a:t>de acomodá-los </a:t>
            </a:r>
            <a:r>
              <a:rPr lang="pt-BR" dirty="0"/>
              <a:t>e mais espaço sobra para utilizar com outros </a:t>
            </a:r>
            <a:r>
              <a:rPr lang="pt-BR" dirty="0" smtClean="0"/>
              <a:t>fatores</a:t>
            </a:r>
            <a:endParaRPr lang="pt-BR" dirty="0"/>
          </a:p>
        </p:txBody>
      </p:sp>
      <p:pic>
        <p:nvPicPr>
          <p:cNvPr id="9" name="Picture 2" descr="C:\Users\Willia\Dropbox\SemArmasDrogasMortes\ECA702 - Trabalho de Conclusão de Curso\Documentos\Monografia\Controle\figs\Maxon_351100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r="9215" b="10492"/>
          <a:stretch/>
        </p:blipFill>
        <p:spPr bwMode="auto">
          <a:xfrm>
            <a:off x="4570809" y="2241660"/>
            <a:ext cx="3890971" cy="31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Roda de reação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1429555"/>
            <a:ext cx="3658792" cy="4361645"/>
          </a:xfrm>
        </p:spPr>
        <p:txBody>
          <a:bodyPr anchor="ctr">
            <a:normAutofit/>
          </a:bodyPr>
          <a:lstStyle/>
          <a:p>
            <a:r>
              <a:rPr lang="pt-BR" dirty="0"/>
              <a:t>A roda de reação é basicamente um disco rotativo com muita massa (em relação </a:t>
            </a:r>
            <a:r>
              <a:rPr lang="pt-BR" dirty="0" smtClean="0"/>
              <a:t>ao resto </a:t>
            </a:r>
            <a:r>
              <a:rPr lang="pt-BR" dirty="0"/>
              <a:t>do sistema</a:t>
            </a:r>
            <a:r>
              <a:rPr lang="pt-BR" dirty="0" smtClean="0"/>
              <a:t>).</a:t>
            </a:r>
          </a:p>
          <a:p>
            <a:r>
              <a:rPr lang="pt-BR" dirty="0" smtClean="0"/>
              <a:t>Quanto </a:t>
            </a:r>
            <a:r>
              <a:rPr lang="pt-BR" dirty="0"/>
              <a:t>maior a massa e a geometria dela, maior a inércia I (</a:t>
            </a:r>
            <a:r>
              <a:rPr lang="pt-BR" dirty="0" smtClean="0"/>
              <a:t>kgm²).</a:t>
            </a:r>
            <a:endParaRPr lang="pt-BR" dirty="0"/>
          </a:p>
        </p:txBody>
      </p:sp>
      <p:pic>
        <p:nvPicPr>
          <p:cNvPr id="5122" name="Picture 2" descr="C:\Users\Willia\Dropbox\SemArmasDrogasMortes\ECA702 - Trabalho de Conclusão de Curso\Documentos\Monografia\Controle\figs\Reaction_Whee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809" y="2233825"/>
            <a:ext cx="3963068" cy="27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3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Roda de reação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1" y="1635617"/>
            <a:ext cx="6426698" cy="4820025"/>
          </a:xfrm>
        </p:spPr>
      </p:pic>
    </p:spTree>
    <p:extLst>
      <p:ext uri="{BB962C8B-B14F-4D97-AF65-F5344CB8AC3E}">
        <p14:creationId xmlns:p14="http://schemas.microsoft.com/office/powerpoint/2010/main" val="3840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Suporte do motor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1339403"/>
            <a:ext cx="3658792" cy="44517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Para suportar o motor, foi desenvolvido um protótipo genérico obedecendo </a:t>
            </a:r>
            <a:r>
              <a:rPr lang="pt-BR" dirty="0" smtClean="0"/>
              <a:t>as furações </a:t>
            </a:r>
            <a:r>
              <a:rPr lang="pt-BR" dirty="0"/>
              <a:t>dos motores e o espaço para o eixo para a fixação dos mesmos ao suporte e dele </a:t>
            </a:r>
            <a:r>
              <a:rPr lang="pt-BR" dirty="0" smtClean="0"/>
              <a:t>à placa </a:t>
            </a:r>
            <a:r>
              <a:rPr lang="pt-BR" dirty="0"/>
              <a:t>de circuito eletrônico do CubeSat.</a:t>
            </a:r>
          </a:p>
        </p:txBody>
      </p:sp>
      <p:pic>
        <p:nvPicPr>
          <p:cNvPr id="6146" name="Picture 2" descr="C:\Users\Willia\Dropbox\SemArmasDrogasMortes\ECA702 - Trabalho de Conclusão de Curso\Documentos\Monografia\Controle\figs\Motor_Sup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3332" y="1493949"/>
            <a:ext cx="3652227" cy="42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Suporte do motor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1378039"/>
            <a:ext cx="3658792" cy="4413161"/>
          </a:xfrm>
        </p:spPr>
        <p:txBody>
          <a:bodyPr anchor="ctr"/>
          <a:lstStyle/>
          <a:p>
            <a:pPr marL="0" indent="0">
              <a:buNone/>
            </a:pPr>
            <a:r>
              <a:rPr lang="pt-BR" dirty="0"/>
              <a:t>Para </a:t>
            </a:r>
            <a:r>
              <a:rPr lang="pt-BR" dirty="0" err="1" smtClean="0"/>
              <a:t>pré</a:t>
            </a:r>
            <a:r>
              <a:rPr lang="pt-BR" dirty="0" smtClean="0"/>
              <a:t>-validar o </a:t>
            </a:r>
            <a:r>
              <a:rPr lang="pt-BR" dirty="0"/>
              <a:t>projeto do suporte do motor, foi feito um </a:t>
            </a:r>
            <a:r>
              <a:rPr lang="pt-BR" dirty="0" smtClean="0"/>
              <a:t>modelo impresso </a:t>
            </a:r>
            <a:r>
              <a:rPr lang="pt-BR" dirty="0"/>
              <a:t>em uma impressora </a:t>
            </a:r>
            <a:r>
              <a:rPr lang="pt-BR" dirty="0" smtClean="0"/>
              <a:t>3D.</a:t>
            </a:r>
            <a:endParaRPr lang="pt-BR" dirty="0"/>
          </a:p>
        </p:txBody>
      </p:sp>
      <p:pic>
        <p:nvPicPr>
          <p:cNvPr id="8196" name="Picture 4" descr="C:\Users\Willia\Dropbox\SemArmasDrogasMortes\ECA702 - Trabalho de Conclusão de Curso\Documentos\Monografia\Controle\figs\Proto_3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8" y="1378038"/>
            <a:ext cx="2090821" cy="24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078051"/>
            <a:ext cx="2563926" cy="27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Estrutura Mecânica do </a:t>
            </a:r>
            <a:r>
              <a:rPr lang="pt-BR" dirty="0" err="1" smtClean="0"/>
              <a:t>cubesat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3" y="1950474"/>
            <a:ext cx="4312632" cy="4591993"/>
          </a:xfrm>
        </p:spPr>
      </p:pic>
    </p:spTree>
    <p:extLst>
      <p:ext uri="{BB962C8B-B14F-4D97-AF65-F5344CB8AC3E}">
        <p14:creationId xmlns:p14="http://schemas.microsoft.com/office/powerpoint/2010/main" val="14648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pt-BR" dirty="0"/>
              <a:t>Modelagem do conjunto motor </a:t>
            </a:r>
            <a:r>
              <a:rPr lang="pt-BR" dirty="0" smtClean="0"/>
              <a:t>/ </a:t>
            </a:r>
            <a:r>
              <a:rPr lang="pt-BR" dirty="0"/>
              <a:t>roda de </a:t>
            </a:r>
            <a:r>
              <a:rPr lang="pt-BR" dirty="0" smtClean="0"/>
              <a:t>reação</a:t>
            </a:r>
            <a:r>
              <a:rPr lang="pt-BR" dirty="0"/>
              <a:t/>
            </a:r>
            <a:br>
              <a:rPr lang="pt-BR" dirty="0"/>
            </a:br>
            <a:r>
              <a:rPr lang="pt-BR" sz="3100" dirty="0">
                <a:solidFill>
                  <a:srgbClr val="0070C0"/>
                </a:solidFill>
              </a:rPr>
              <a:t>Equação </a:t>
            </a:r>
            <a:r>
              <a:rPr lang="pt-BR" sz="3100" dirty="0" smtClean="0">
                <a:solidFill>
                  <a:srgbClr val="0070C0"/>
                </a:solidFill>
              </a:rPr>
              <a:t>DE TRANFERÊNCIA do </a:t>
            </a:r>
            <a:r>
              <a:rPr lang="pt-BR" sz="3100" dirty="0">
                <a:solidFill>
                  <a:srgbClr val="0070C0"/>
                </a:solidFill>
              </a:rPr>
              <a:t>conjunto motor / roda de reação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56058" y="2301002"/>
                <a:ext cx="3658792" cy="3541714"/>
              </a:xfrm>
            </p:spPr>
            <p:txBody>
              <a:bodyPr anchor="ctr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pt-BR" dirty="0"/>
                  <a:t> = </a:t>
                </a:r>
                <a:r>
                  <a:rPr lang="pt-BR" dirty="0" smtClean="0"/>
                  <a:t>velocidade do conjunto (saída);</a:t>
                </a:r>
                <a:endParaRPr lang="pt-BR" dirty="0"/>
              </a:p>
              <a:p>
                <a:r>
                  <a:rPr lang="pt-BR" dirty="0"/>
                  <a:t>V= </a:t>
                </a:r>
                <a:r>
                  <a:rPr lang="pt-BR" dirty="0" smtClean="0"/>
                  <a:t>tensão aplicada ao motor (entrada);</a:t>
                </a:r>
                <a:endParaRPr lang="pt-BR" dirty="0"/>
              </a:p>
              <a:p>
                <a:r>
                  <a:rPr lang="pt-BR" dirty="0"/>
                  <a:t>B = atrito viscoso;</a:t>
                </a:r>
              </a:p>
              <a:p>
                <a:r>
                  <a:rPr lang="pt-BR" dirty="0" smtClean="0"/>
                  <a:t>R = resistência interna do motor;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dirty="0"/>
                  <a:t> = </a:t>
                </a:r>
                <a:r>
                  <a:rPr lang="pt-BR" dirty="0" smtClean="0"/>
                  <a:t>constante de conversão de torque / corrente;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pt-BR" i="1" dirty="0">
                            <a:latin typeface="Cambria Math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pt-BR" dirty="0"/>
                  <a:t> = inércia </a:t>
                </a:r>
                <a:r>
                  <a:rPr lang="pt-BR" dirty="0" smtClean="0"/>
                  <a:t>total</a:t>
                </a:r>
                <a:endParaRPr lang="pt-BR" dirty="0"/>
              </a:p>
            </p:txBody>
          </p:sp>
        </mc:Choice>
        <mc:Fallback xmlns=""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56058" y="2301002"/>
                <a:ext cx="3658792" cy="3541714"/>
              </a:xfrm>
              <a:blipFill rotWithShape="0">
                <a:blip r:embed="rId2"/>
                <a:stretch>
                  <a:fillRect l="-1664" b="-18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14850" y="3337762"/>
            <a:ext cx="3922677" cy="13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BASE </a:t>
            </a:r>
            <a:r>
              <a:rPr lang="pt-BR" dirty="0"/>
              <a:t>DE TESTES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67" y="1532236"/>
            <a:ext cx="3767084" cy="4958715"/>
          </a:xfrm>
        </p:spPr>
      </p:pic>
    </p:spTree>
    <p:extLst>
      <p:ext uri="{BB962C8B-B14F-4D97-AF65-F5344CB8AC3E}">
        <p14:creationId xmlns:p14="http://schemas.microsoft.com/office/powerpoint/2010/main" val="6898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/>
              <a:t>VALIDAÇÃO DO SISTEMA – BASE DE TESTES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1815921"/>
            <a:ext cx="3658792" cy="3975279"/>
          </a:xfrm>
        </p:spPr>
        <p:txBody>
          <a:bodyPr anchor="ctr">
            <a:normAutofit/>
          </a:bodyPr>
          <a:lstStyle/>
          <a:p>
            <a:r>
              <a:rPr lang="pt-BR" dirty="0" smtClean="0"/>
              <a:t>Para validar o sistema, é necessária a construção de uma base de testes;</a:t>
            </a:r>
          </a:p>
          <a:p>
            <a:r>
              <a:rPr lang="pt-BR" dirty="0" smtClean="0"/>
              <a:t>A base foi projetada para medir o deslocamento angular do CubeSat através de um </a:t>
            </a:r>
            <a:r>
              <a:rPr lang="pt-BR" dirty="0" err="1" smtClean="0"/>
              <a:t>Encoder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195172"/>
            <a:ext cx="4060656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Próximos passos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8" y="1378039"/>
            <a:ext cx="3658792" cy="4413161"/>
          </a:xfrm>
        </p:spPr>
        <p:txBody>
          <a:bodyPr>
            <a:normAutofit/>
          </a:bodyPr>
          <a:lstStyle/>
          <a:p>
            <a:r>
              <a:rPr lang="pt-BR" dirty="0" smtClean="0"/>
              <a:t>Criar modelo do controlador;</a:t>
            </a:r>
          </a:p>
          <a:p>
            <a:r>
              <a:rPr lang="pt-BR" dirty="0" smtClean="0"/>
              <a:t>Implementar </a:t>
            </a:r>
            <a:r>
              <a:rPr lang="pt-BR" dirty="0" err="1" smtClean="0"/>
              <a:t>PWM’s</a:t>
            </a:r>
            <a:r>
              <a:rPr lang="pt-BR" dirty="0" smtClean="0"/>
              <a:t>;</a:t>
            </a:r>
          </a:p>
          <a:p>
            <a:r>
              <a:rPr lang="pt-BR" dirty="0" smtClean="0"/>
              <a:t>Acompanhar usinagem da base de testes;</a:t>
            </a:r>
          </a:p>
          <a:p>
            <a:r>
              <a:rPr lang="pt-BR" dirty="0" smtClean="0"/>
              <a:t>Testar comunicação I²C;</a:t>
            </a:r>
          </a:p>
          <a:p>
            <a:r>
              <a:rPr lang="pt-BR" dirty="0" smtClean="0"/>
              <a:t>Testes e validações.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944166"/>
            <a:ext cx="4274971" cy="2843023"/>
          </a:xfrm>
        </p:spPr>
      </p:pic>
    </p:spTree>
    <p:extLst>
      <p:ext uri="{BB962C8B-B14F-4D97-AF65-F5344CB8AC3E}">
        <p14:creationId xmlns:p14="http://schemas.microsoft.com/office/powerpoint/2010/main" val="26002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Projeto eletrônico</a:t>
            </a:r>
            <a:endParaRPr lang="pt-BR" dirty="0"/>
          </a:p>
        </p:txBody>
      </p:sp>
      <p:pic>
        <p:nvPicPr>
          <p:cNvPr id="5" name="Espaço Reservado para Conteúdo 4" descr="Diagrama Geral V3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80607" y="1624063"/>
            <a:ext cx="5382787" cy="454160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2689715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Dúvidas ou comentários?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2689715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OBRIGADO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618518"/>
            <a:ext cx="7429499" cy="1478570"/>
          </a:xfrm>
        </p:spPr>
        <p:txBody>
          <a:bodyPr anchor="t"/>
          <a:lstStyle/>
          <a:p>
            <a:pPr algn="ctr"/>
            <a:r>
              <a:rPr lang="pt-BR" dirty="0" smtClean="0"/>
              <a:t>IMU (</a:t>
            </a:r>
            <a:r>
              <a:rPr lang="pt-BR" i="1" dirty="0" err="1" smtClean="0"/>
              <a:t>Inertial</a:t>
            </a:r>
            <a:r>
              <a:rPr lang="pt-BR" i="1" dirty="0" smtClean="0"/>
              <a:t> </a:t>
            </a:r>
            <a:r>
              <a:rPr lang="pt-BR" i="1" dirty="0" err="1" smtClean="0"/>
              <a:t>Measurement</a:t>
            </a:r>
            <a:r>
              <a:rPr lang="pt-BR" i="1" dirty="0" smtClean="0"/>
              <a:t> </a:t>
            </a:r>
            <a:r>
              <a:rPr lang="pt-BR" i="1" dirty="0" err="1" smtClean="0"/>
              <a:t>Unit</a:t>
            </a:r>
            <a:r>
              <a:rPr lang="pt-BR" i="1" dirty="0" smtClean="0"/>
              <a:t>)</a:t>
            </a:r>
            <a:endParaRPr lang="pt-BR" dirty="0"/>
          </a:p>
        </p:txBody>
      </p:sp>
      <p:pic>
        <p:nvPicPr>
          <p:cNvPr id="5" name="Espaço Reservado para Conteúdo 4" descr="IMU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9615" y="1923879"/>
            <a:ext cx="5884771" cy="3004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3202850" y="5058000"/>
            <a:ext cx="2738300" cy="1290548"/>
          </a:xfrm>
        </p:spPr>
        <p:txBody>
          <a:bodyPr/>
          <a:lstStyle/>
          <a:p>
            <a:pPr algn="ctr">
              <a:buNone/>
            </a:pPr>
            <a:r>
              <a:rPr lang="pt-BR" dirty="0" smtClean="0"/>
              <a:t>3 </a:t>
            </a:r>
            <a:r>
              <a:rPr lang="pt-BR" dirty="0" err="1" smtClean="0"/>
              <a:t>Magnetômetros</a:t>
            </a:r>
            <a:r>
              <a:rPr lang="pt-BR" dirty="0" smtClean="0"/>
              <a:t> </a:t>
            </a:r>
          </a:p>
          <a:p>
            <a:pPr algn="ctr">
              <a:buNone/>
            </a:pPr>
            <a:r>
              <a:rPr lang="pt-BR" dirty="0" smtClean="0"/>
              <a:t>3 Acelerômetros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200787" cy="3541714"/>
          </a:xfrm>
        </p:spPr>
        <p:txBody>
          <a:bodyPr>
            <a:normAutofit/>
          </a:bodyPr>
          <a:lstStyle/>
          <a:p>
            <a:r>
              <a:rPr lang="pt-BR" dirty="0" smtClean="0"/>
              <a:t>Microcontrolador</a:t>
            </a:r>
          </a:p>
          <a:p>
            <a:r>
              <a:rPr lang="pt-BR" dirty="0" smtClean="0"/>
              <a:t>Regulador de tensão</a:t>
            </a:r>
          </a:p>
          <a:p>
            <a:r>
              <a:rPr lang="pt-BR" dirty="0" smtClean="0"/>
              <a:t>Barramento de comunicação</a:t>
            </a:r>
          </a:p>
          <a:p>
            <a:r>
              <a:rPr lang="pt-BR" dirty="0" smtClean="0"/>
              <a:t>Barramento de alimentação</a:t>
            </a:r>
            <a:endParaRPr lang="pt-BR" dirty="0"/>
          </a:p>
        </p:txBody>
      </p:sp>
      <p:pic>
        <p:nvPicPr>
          <p:cNvPr id="5" name="Espaço Reservado para Conteúdo 4" descr="Au-D94Zm1jQicyNDshS9xMGHcMxSuZatFSfDGf6k8tnT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74592" y="1959429"/>
            <a:ext cx="4399063" cy="42715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  </a:t>
            </a:r>
            <a:r>
              <a:rPr lang="pt-BR" sz="3200" dirty="0" smtClean="0">
                <a:solidFill>
                  <a:srgbClr val="0070C0"/>
                </a:solidFill>
              </a:rPr>
              <a:t>Microcontrolador</a:t>
            </a:r>
            <a:endParaRPr lang="pt-BR" sz="3200" dirty="0">
              <a:solidFill>
                <a:srgbClr val="0070C0"/>
              </a:solidFill>
            </a:endParaRPr>
          </a:p>
        </p:txBody>
      </p:sp>
      <p:pic>
        <p:nvPicPr>
          <p:cNvPr id="6" name="Espaço Reservado para Conteúdo 5" descr="dsPIC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898" y="2286000"/>
            <a:ext cx="8286205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</a:t>
            </a:r>
            <a:br>
              <a:rPr lang="pt-BR" dirty="0" smtClean="0"/>
            </a:br>
            <a:r>
              <a:rPr lang="pt-BR" sz="3200" dirty="0" smtClean="0">
                <a:solidFill>
                  <a:srgbClr val="0070C0"/>
                </a:solidFill>
              </a:rPr>
              <a:t>regulador de tensão</a:t>
            </a:r>
            <a:endParaRPr lang="pt-BR" sz="3200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 descr="Regulado_tensao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110" y="2442755"/>
            <a:ext cx="6605780" cy="30958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 smtClean="0"/>
              <a:t>Placa de controle</a:t>
            </a:r>
            <a:br>
              <a:rPr lang="pt-BR" dirty="0" smtClean="0"/>
            </a:br>
            <a:r>
              <a:rPr lang="pt-BR" sz="3200" dirty="0" smtClean="0">
                <a:solidFill>
                  <a:srgbClr val="0070C0"/>
                </a:solidFill>
              </a:rPr>
              <a:t>Barramento</a:t>
            </a:r>
            <a:r>
              <a:rPr lang="pt-BR" sz="3100" dirty="0" smtClean="0">
                <a:solidFill>
                  <a:srgbClr val="0070C0"/>
                </a:solidFill>
              </a:rPr>
              <a:t> de comunicação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 descr="Barra_pino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67" y="2586445"/>
            <a:ext cx="8469267" cy="28215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574</Words>
  <Application>Microsoft Office PowerPoint</Application>
  <PresentationFormat>Apresentação na tela (4:3)</PresentationFormat>
  <Paragraphs>93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NimbusSanL-Bold</vt:lpstr>
      <vt:lpstr>Trebuchet MS</vt:lpstr>
      <vt:lpstr>Tw Cen MT</vt:lpstr>
      <vt:lpstr>Circuito</vt:lpstr>
      <vt:lpstr>Sistema de controle de atitude para satélite CubeSat</vt:lpstr>
      <vt:lpstr>CubeSats (Cube-Satellite)</vt:lpstr>
      <vt:lpstr>Objetivos</vt:lpstr>
      <vt:lpstr>Projeto eletrônico</vt:lpstr>
      <vt:lpstr>IMU (Inertial Measurement Unit)</vt:lpstr>
      <vt:lpstr>Placa de controle</vt:lpstr>
      <vt:lpstr>Placa de controle  Microcontrolador</vt:lpstr>
      <vt:lpstr>Placa de controle regulador de tensão</vt:lpstr>
      <vt:lpstr>Placa de controle Barramento de comunicação</vt:lpstr>
      <vt:lpstr>Placa de controle Barramento de alimentação</vt:lpstr>
      <vt:lpstr>Placa de controle</vt:lpstr>
      <vt:lpstr>Placa de acionamento do motor</vt:lpstr>
      <vt:lpstr>Placa de acionamento do motor Microcontrolador</vt:lpstr>
      <vt:lpstr>Placa de acionamento do motor divisor de tensão</vt:lpstr>
      <vt:lpstr>Placa de acionamento do motor drive de acionamento do motor</vt:lpstr>
      <vt:lpstr>Placa de acionamento do motor Medidor de corrente</vt:lpstr>
      <vt:lpstr>Placa de acionamento do motor medidor de corrente</vt:lpstr>
      <vt:lpstr>Placa de acionamento do motor barramento de comunicação e alimentação</vt:lpstr>
      <vt:lpstr>Placa de acionamento do motor</vt:lpstr>
      <vt:lpstr>Topologia dos  dspic33ep32MC202/502</vt:lpstr>
      <vt:lpstr>Rede I²C</vt:lpstr>
      <vt:lpstr>Driver DRV8313</vt:lpstr>
      <vt:lpstr>comutação do motor</vt:lpstr>
      <vt:lpstr>Diagrama do Programa Placa de Controle</vt:lpstr>
      <vt:lpstr>Interrupções da Placa de Controle</vt:lpstr>
      <vt:lpstr>Diagrama do Programa Placa de ACIONAMENTO DO MOTOR</vt:lpstr>
      <vt:lpstr>Interrupções da Placa de ACIONAMENTO DO MOTOR</vt:lpstr>
      <vt:lpstr>Conjunto Motor / roda de reação</vt:lpstr>
      <vt:lpstr>Motor Tipo: Brushless Direct Current Motor</vt:lpstr>
      <vt:lpstr>Motor Tamanho: Compacto</vt:lpstr>
      <vt:lpstr>Roda de reação</vt:lpstr>
      <vt:lpstr>Roda de reação</vt:lpstr>
      <vt:lpstr>Suporte do motor</vt:lpstr>
      <vt:lpstr>Suporte do motor</vt:lpstr>
      <vt:lpstr>Estrutura Mecânica do cubesat</vt:lpstr>
      <vt:lpstr>Modelagem do conjunto motor / roda de reação Equação DE TRANFERÊNCIA do conjunto motor / roda de reação </vt:lpstr>
      <vt:lpstr>BASE DE TESTES</vt:lpstr>
      <vt:lpstr>VALIDAÇÃO DO SISTEMA – BASE DE TESTES</vt:lpstr>
      <vt:lpstr>Próximos passos</vt:lpstr>
      <vt:lpstr>Dúvidas ou comentários?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Desenvolvimento de um Sistema de Controle para Aplicação em Satélites do tipo Cubesat</dc:title>
  <dc:creator>Felipe</dc:creator>
  <cp:lastModifiedBy>Felipe R. de Faria</cp:lastModifiedBy>
  <cp:revision>131</cp:revision>
  <dcterms:created xsi:type="dcterms:W3CDTF">2015-03-21T19:12:11Z</dcterms:created>
  <dcterms:modified xsi:type="dcterms:W3CDTF">2015-08-18T20:39:42Z</dcterms:modified>
</cp:coreProperties>
</file>